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3976129B-2F45-4B3D-9B52-39C4B742F91A}" type="datetimeFigureOut">
              <a:rPr lang="en-US" smtClean="0"/>
              <a:t>7/21/2014</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25CE5AC2-7599-40AF-969D-9F683D8EF192}" type="slidenum">
              <a:rPr lang="en-US" smtClean="0"/>
              <a:t>‹#›</a:t>
            </a:fld>
            <a:endParaRPr lang="en-US"/>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76129B-2F45-4B3D-9B52-39C4B742F91A}" type="datetimeFigureOut">
              <a:rPr lang="en-US" smtClean="0"/>
              <a:t>7/21/2014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CE5AC2-7599-40AF-969D-9F683D8EF192}" type="slidenum">
              <a:rPr lang="en-US" smtClean="0"/>
              <a:t>‹#›</a:t>
            </a:fld>
            <a:endParaRPr lang="en-US"/>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76129B-2F45-4B3D-9B52-39C4B742F91A}" type="datetimeFigureOut">
              <a:rPr lang="en-US" smtClean="0"/>
              <a:t>7/21/2014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CE5AC2-7599-40AF-969D-9F683D8EF192}" type="slidenum">
              <a:rPr lang="en-US" smtClean="0"/>
              <a:t>‹#›</a:t>
            </a:fld>
            <a:endParaRPr lang="en-US"/>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76129B-2F45-4B3D-9B52-39C4B742F91A}" type="datetimeFigureOut">
              <a:rPr lang="en-US" smtClean="0"/>
              <a:t>7/21/2014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CE5AC2-7599-40AF-969D-9F683D8EF192}" type="slidenum">
              <a:rPr lang="en-US" smtClean="0"/>
              <a:t>‹#›</a:t>
            </a:fld>
            <a:endParaRPr lang="en-US"/>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976129B-2F45-4B3D-9B52-39C4B742F91A}" type="datetimeFigureOut">
              <a:rPr lang="en-US" smtClean="0"/>
              <a:t>7/21/2014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CE5AC2-7599-40AF-969D-9F683D8EF19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976129B-2F45-4B3D-9B52-39C4B742F91A}" type="datetimeFigureOut">
              <a:rPr lang="en-US" smtClean="0"/>
              <a:t>7/21/2014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CE5AC2-7599-40AF-969D-9F683D8EF192}" type="slidenum">
              <a:rPr lang="en-US" smtClean="0"/>
              <a:t>‹#›</a:t>
            </a:fld>
            <a:endParaRPr lang="en-US"/>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976129B-2F45-4B3D-9B52-39C4B742F91A}" type="datetimeFigureOut">
              <a:rPr lang="en-US" smtClean="0"/>
              <a:t>7/21/2014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CE5AC2-7599-40AF-969D-9F683D8EF192}" type="slidenum">
              <a:rPr lang="en-US" smtClean="0"/>
              <a:t>‹#›</a:t>
            </a:fld>
            <a:endParaRPr lang="en-US"/>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976129B-2F45-4B3D-9B52-39C4B742F91A}" type="datetimeFigureOut">
              <a:rPr lang="en-US" smtClean="0"/>
              <a:t>7/21/2014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CE5AC2-7599-40AF-969D-9F683D8EF192}" type="slidenum">
              <a:rPr lang="en-US" smtClean="0"/>
              <a:t>‹#›</a:t>
            </a:fld>
            <a:endParaRPr lang="en-US"/>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76129B-2F45-4B3D-9B52-39C4B742F91A}" type="datetimeFigureOut">
              <a:rPr lang="en-US" smtClean="0"/>
              <a:t>7/21/2014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CE5AC2-7599-40AF-969D-9F683D8EF19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76129B-2F45-4B3D-9B52-39C4B742F91A}" type="datetimeFigureOut">
              <a:rPr lang="en-US" smtClean="0"/>
              <a:t>7/21/2014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CE5AC2-7599-40AF-969D-9F683D8EF19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76129B-2F45-4B3D-9B52-39C4B742F91A}" type="datetimeFigureOut">
              <a:rPr lang="en-US" smtClean="0"/>
              <a:t>7/21/2014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CE5AC2-7599-40AF-969D-9F683D8EF19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3976129B-2F45-4B3D-9B52-39C4B742F91A}" type="datetimeFigureOut">
              <a:rPr lang="en-US" smtClean="0"/>
              <a:t>7/21/2014</a:t>
            </a:fld>
            <a:endParaRPr lang="en-US"/>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25CE5AC2-7599-40AF-969D-9F683D8EF19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Medical Science in the Vedas</a:t>
            </a:r>
            <a:endParaRPr lang="en-US" dirty="0"/>
          </a:p>
        </p:txBody>
      </p:sp>
      <p:sp>
        <p:nvSpPr>
          <p:cNvPr id="3" name="Subtitle 2"/>
          <p:cNvSpPr>
            <a:spLocks noGrp="1"/>
          </p:cNvSpPr>
          <p:nvPr>
            <p:ph type="subTitle" idx="1"/>
          </p:nvPr>
        </p:nvSpPr>
        <p:spPr/>
        <p:txBody>
          <a:bodyPr/>
          <a:lstStyle/>
          <a:p>
            <a:r>
              <a:rPr lang="en-US" dirty="0" smtClean="0"/>
              <a:t>Ramesh Gupta, M.D., F.A.C.P., F.A.C.G.</a:t>
            </a:r>
          </a:p>
          <a:p>
            <a:r>
              <a:rPr lang="en-US" dirty="0" smtClean="0"/>
              <a:t>Gastroenterologist</a:t>
            </a:r>
            <a:endParaRPr lang="en-US" dirty="0"/>
          </a:p>
        </p:txBody>
      </p:sp>
    </p:spTree>
    <p:extLst>
      <p:ext uri="{BB962C8B-B14F-4D97-AF65-F5344CB8AC3E}">
        <p14:creationId xmlns:p14="http://schemas.microsoft.com/office/powerpoint/2010/main" val="28532954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a:t>Similarly, name of</a:t>
            </a:r>
            <a:r>
              <a:rPr lang="en-US" i="1" dirty="0"/>
              <a:t> </a:t>
            </a:r>
            <a:r>
              <a:rPr lang="en-US" i="1" dirty="0" err="1"/>
              <a:t>Dhanvantari</a:t>
            </a:r>
            <a:r>
              <a:rPr lang="en-US" dirty="0"/>
              <a:t> is prominent in the field of surgery or </a:t>
            </a:r>
            <a:r>
              <a:rPr lang="en-US" i="1" dirty="0" err="1"/>
              <a:t>Shalya</a:t>
            </a:r>
            <a:r>
              <a:rPr lang="en-US" i="1" dirty="0"/>
              <a:t> </a:t>
            </a:r>
            <a:r>
              <a:rPr lang="en-US" i="1" dirty="0" err="1"/>
              <a:t>chikitsa</a:t>
            </a:r>
            <a:r>
              <a:rPr lang="en-US" dirty="0"/>
              <a:t>. This may have been the basis of the </a:t>
            </a:r>
            <a:r>
              <a:rPr lang="en-US" i="1" dirty="0" err="1"/>
              <a:t>Sushrut</a:t>
            </a:r>
            <a:r>
              <a:rPr lang="en-US" i="1" dirty="0"/>
              <a:t> </a:t>
            </a:r>
            <a:r>
              <a:rPr lang="en-US" i="1" dirty="0" err="1"/>
              <a:t>Samhita</a:t>
            </a:r>
            <a:r>
              <a:rPr lang="en-US" i="1" dirty="0"/>
              <a:t>,</a:t>
            </a:r>
            <a:r>
              <a:rPr lang="en-US" dirty="0"/>
              <a:t> the main scripture in the field of </a:t>
            </a:r>
            <a:r>
              <a:rPr lang="en-US" i="1" dirty="0" err="1"/>
              <a:t>Shalya</a:t>
            </a:r>
            <a:r>
              <a:rPr lang="en-US" i="1" dirty="0"/>
              <a:t> </a:t>
            </a:r>
            <a:r>
              <a:rPr lang="en-US" i="1" dirty="0" err="1"/>
              <a:t>Chikitsa</a:t>
            </a:r>
            <a:r>
              <a:rPr lang="en-US" dirty="0"/>
              <a:t> in </a:t>
            </a:r>
            <a:r>
              <a:rPr lang="en-US" b="1" i="1" dirty="0"/>
              <a:t>Ayurveda.</a:t>
            </a:r>
            <a:r>
              <a:rPr lang="en-US" dirty="0"/>
              <a:t> The last chapter of this book may have been written by </a:t>
            </a:r>
            <a:r>
              <a:rPr lang="en-US" i="1" dirty="0" err="1"/>
              <a:t>nagarjuna</a:t>
            </a:r>
            <a:r>
              <a:rPr lang="en-US" i="1" dirty="0"/>
              <a:t>.</a:t>
            </a:r>
            <a:r>
              <a:rPr lang="en-US" dirty="0"/>
              <a:t> Both </a:t>
            </a:r>
            <a:r>
              <a:rPr lang="en-US" dirty="0" err="1"/>
              <a:t>Charak</a:t>
            </a:r>
            <a:r>
              <a:rPr lang="en-US" dirty="0"/>
              <a:t> and </a:t>
            </a:r>
            <a:r>
              <a:rPr lang="en-US" dirty="0" err="1" smtClean="0"/>
              <a:t>Sushrut</a:t>
            </a:r>
            <a:r>
              <a:rPr lang="en-US" dirty="0"/>
              <a:t> </a:t>
            </a:r>
            <a:r>
              <a:rPr lang="en-US" dirty="0" smtClean="0"/>
              <a:t>(one who has heard well and learned) </a:t>
            </a:r>
            <a:r>
              <a:rPr lang="en-US" dirty="0"/>
              <a:t>seem to have existed around in 6</a:t>
            </a:r>
            <a:r>
              <a:rPr lang="en-US" baseline="30000" dirty="0"/>
              <a:t>th</a:t>
            </a:r>
            <a:r>
              <a:rPr lang="en-US" dirty="0"/>
              <a:t> century BC.  Next in line was </a:t>
            </a:r>
            <a:r>
              <a:rPr lang="en-US" b="1" i="1" dirty="0" err="1"/>
              <a:t>Vagbhata</a:t>
            </a:r>
            <a:r>
              <a:rPr lang="en-US" dirty="0"/>
              <a:t> </a:t>
            </a:r>
            <a:r>
              <a:rPr lang="en-US" dirty="0" smtClean="0"/>
              <a:t>(one who is eloquent in communication) who </a:t>
            </a:r>
            <a:r>
              <a:rPr lang="en-US" dirty="0"/>
              <a:t>probably existed in 2</a:t>
            </a:r>
            <a:r>
              <a:rPr lang="en-US" baseline="30000" dirty="0"/>
              <a:t>nd</a:t>
            </a:r>
            <a:r>
              <a:rPr lang="en-US" dirty="0"/>
              <a:t> century AD. He summarized and assimilated the works of </a:t>
            </a:r>
            <a:r>
              <a:rPr lang="en-US" dirty="0" err="1"/>
              <a:t>Charak</a:t>
            </a:r>
            <a:r>
              <a:rPr lang="en-US" dirty="0"/>
              <a:t> and </a:t>
            </a:r>
            <a:r>
              <a:rPr lang="en-US" dirty="0" err="1"/>
              <a:t>Sushrut</a:t>
            </a:r>
            <a:r>
              <a:rPr lang="en-US" dirty="0"/>
              <a:t> in the form of his two books. These are </a:t>
            </a:r>
            <a:r>
              <a:rPr lang="en-US" i="1" dirty="0" err="1"/>
              <a:t>Ashtanga</a:t>
            </a:r>
            <a:r>
              <a:rPr lang="en-US" i="1" dirty="0"/>
              <a:t> </a:t>
            </a:r>
            <a:r>
              <a:rPr lang="en-US" i="1" dirty="0" err="1"/>
              <a:t>Samgraha</a:t>
            </a:r>
            <a:r>
              <a:rPr lang="en-US" dirty="0"/>
              <a:t> and </a:t>
            </a:r>
            <a:r>
              <a:rPr lang="en-US" i="1" dirty="0" err="1"/>
              <a:t>Ashtanga</a:t>
            </a:r>
            <a:r>
              <a:rPr lang="en-US" i="1" dirty="0"/>
              <a:t> </a:t>
            </a:r>
            <a:r>
              <a:rPr lang="en-US" i="1" dirty="0" err="1"/>
              <a:t>hridya</a:t>
            </a:r>
            <a:r>
              <a:rPr lang="en-US" dirty="0"/>
              <a:t>. </a:t>
            </a:r>
            <a:endParaRPr lang="en-US" dirty="0"/>
          </a:p>
        </p:txBody>
      </p:sp>
      <p:sp>
        <p:nvSpPr>
          <p:cNvPr id="3" name="Title 2"/>
          <p:cNvSpPr>
            <a:spLocks noGrp="1"/>
          </p:cNvSpPr>
          <p:nvPr>
            <p:ph type="title"/>
          </p:nvPr>
        </p:nvSpPr>
        <p:spPr/>
        <p:txBody>
          <a:bodyPr/>
          <a:lstStyle/>
          <a:p>
            <a:r>
              <a:rPr lang="en-US" dirty="0" smtClean="0"/>
              <a:t>Ayurveda: History</a:t>
            </a:r>
            <a:endParaRPr lang="en-US" dirty="0"/>
          </a:p>
        </p:txBody>
      </p:sp>
    </p:spTree>
    <p:extLst>
      <p:ext uri="{BB962C8B-B14F-4D97-AF65-F5344CB8AC3E}">
        <p14:creationId xmlns:p14="http://schemas.microsoft.com/office/powerpoint/2010/main" val="28134020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dirty="0"/>
              <a:t>From 8</a:t>
            </a:r>
            <a:r>
              <a:rPr lang="en-US" baseline="30000" dirty="0"/>
              <a:t>th</a:t>
            </a:r>
            <a:r>
              <a:rPr lang="en-US" dirty="0"/>
              <a:t> to 11</a:t>
            </a:r>
            <a:r>
              <a:rPr lang="en-US" baseline="30000" dirty="0"/>
              <a:t>th</a:t>
            </a:r>
            <a:r>
              <a:rPr lang="en-US" dirty="0"/>
              <a:t> century A.D., there were also a series of scholars who did quality work in the field of Ayurveda. The names of these are, </a:t>
            </a:r>
            <a:r>
              <a:rPr lang="en-US" dirty="0" err="1"/>
              <a:t>Madhavakara</a:t>
            </a:r>
            <a:r>
              <a:rPr lang="en-US" dirty="0"/>
              <a:t> who wrote </a:t>
            </a:r>
            <a:r>
              <a:rPr lang="en-US" dirty="0" err="1"/>
              <a:t>Madhav</a:t>
            </a:r>
            <a:r>
              <a:rPr lang="en-US" dirty="0"/>
              <a:t> </a:t>
            </a:r>
            <a:r>
              <a:rPr lang="en-US" dirty="0" err="1"/>
              <a:t>Nidan</a:t>
            </a:r>
            <a:r>
              <a:rPr lang="en-US" dirty="0"/>
              <a:t>, and </a:t>
            </a:r>
            <a:r>
              <a:rPr lang="en-US" dirty="0" err="1"/>
              <a:t>Bhavmisra</a:t>
            </a:r>
            <a:r>
              <a:rPr lang="en-US" dirty="0"/>
              <a:t> who wrote </a:t>
            </a:r>
            <a:r>
              <a:rPr lang="en-US" dirty="0" err="1"/>
              <a:t>Bhava</a:t>
            </a:r>
            <a:r>
              <a:rPr lang="en-US" dirty="0"/>
              <a:t> Prakash and </a:t>
            </a:r>
            <a:r>
              <a:rPr lang="en-US" dirty="0" err="1"/>
              <a:t>Sarngadhara</a:t>
            </a:r>
            <a:r>
              <a:rPr lang="en-US" dirty="0"/>
              <a:t>, who wrote </a:t>
            </a:r>
            <a:r>
              <a:rPr lang="en-US" dirty="0" err="1"/>
              <a:t>Sarngadhara</a:t>
            </a:r>
            <a:r>
              <a:rPr lang="en-US" dirty="0"/>
              <a:t> </a:t>
            </a:r>
            <a:r>
              <a:rPr lang="en-US" dirty="0" err="1"/>
              <a:t>Samhita</a:t>
            </a:r>
            <a:r>
              <a:rPr lang="en-US" dirty="0"/>
              <a:t>,.  These three scholars together have been labeled as </a:t>
            </a:r>
            <a:r>
              <a:rPr lang="en-US" i="1" dirty="0" err="1"/>
              <a:t>Laghu</a:t>
            </a:r>
            <a:r>
              <a:rPr lang="en-US" i="1" dirty="0"/>
              <a:t> </a:t>
            </a:r>
            <a:r>
              <a:rPr lang="en-US" i="1" dirty="0" err="1"/>
              <a:t>Trayi</a:t>
            </a:r>
            <a:r>
              <a:rPr lang="en-US" i="1" dirty="0"/>
              <a:t>,</a:t>
            </a:r>
            <a:r>
              <a:rPr lang="en-US" dirty="0"/>
              <a:t> or the lesser threes.  For next several centuries, very little progress took place in the field of </a:t>
            </a:r>
            <a:r>
              <a:rPr lang="en-US" i="1" dirty="0" err="1"/>
              <a:t>Ayurvedic</a:t>
            </a:r>
            <a:r>
              <a:rPr lang="en-US" i="1" dirty="0"/>
              <a:t> </a:t>
            </a:r>
            <a:r>
              <a:rPr lang="en-US" dirty="0"/>
              <a:t>medicine as India was under great invasions by many foreign forces.  However, most of what is available today comes from the original texts and whatever is new, most of it is simply the revival of the original.  There has been some research of late, and there are over one hundred </a:t>
            </a:r>
            <a:r>
              <a:rPr lang="en-US" dirty="0" err="1"/>
              <a:t>Ayurvedic</a:t>
            </a:r>
            <a:r>
              <a:rPr lang="en-US" dirty="0"/>
              <a:t> medical schools in India and a few </a:t>
            </a:r>
            <a:r>
              <a:rPr lang="en-US" i="1" dirty="0" err="1"/>
              <a:t>Ayurvedic</a:t>
            </a:r>
            <a:r>
              <a:rPr lang="en-US" dirty="0"/>
              <a:t> research institutes as well. Modern medicine was almost nonexistent 400 yrs. ago. There was a statement by </a:t>
            </a:r>
            <a:r>
              <a:rPr lang="en-US" b="1" dirty="0"/>
              <a:t>Moliere</a:t>
            </a:r>
            <a:r>
              <a:rPr lang="en-US" dirty="0"/>
              <a:t> in 17</a:t>
            </a:r>
            <a:r>
              <a:rPr lang="en-US" baseline="30000" dirty="0"/>
              <a:t>th</a:t>
            </a:r>
            <a:r>
              <a:rPr lang="en-US" dirty="0"/>
              <a:t> century that </a:t>
            </a:r>
            <a:r>
              <a:rPr lang="en-US" b="1" dirty="0"/>
              <a:t>“physicians are people who poured medicines of which they knew little into the bodies of which they knew less</a:t>
            </a:r>
            <a:r>
              <a:rPr lang="en-US" dirty="0"/>
              <a:t>”. Today we are all impressed and dependent on modern medicine for our medical care. Parallel development has not occurred in Ayurveda. Actually the basic approach to health is quite different in Ayurveda. The details are as follows. </a:t>
            </a:r>
          </a:p>
          <a:p>
            <a:endParaRPr lang="en-US" dirty="0"/>
          </a:p>
        </p:txBody>
      </p:sp>
      <p:sp>
        <p:nvSpPr>
          <p:cNvPr id="3" name="Title 2"/>
          <p:cNvSpPr>
            <a:spLocks noGrp="1"/>
          </p:cNvSpPr>
          <p:nvPr>
            <p:ph type="title"/>
          </p:nvPr>
        </p:nvSpPr>
        <p:spPr/>
        <p:txBody>
          <a:bodyPr/>
          <a:lstStyle/>
          <a:p>
            <a:r>
              <a:rPr lang="en-US" dirty="0" smtClean="0"/>
              <a:t>Ayurveda: History</a:t>
            </a:r>
            <a:endParaRPr lang="en-US" dirty="0"/>
          </a:p>
        </p:txBody>
      </p:sp>
    </p:spTree>
    <p:extLst>
      <p:ext uri="{BB962C8B-B14F-4D97-AF65-F5344CB8AC3E}">
        <p14:creationId xmlns:p14="http://schemas.microsoft.com/office/powerpoint/2010/main" val="10953313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lvl="0"/>
            <a:r>
              <a:rPr lang="en-US" b="1" dirty="0" smtClean="0"/>
              <a:t>(1) General </a:t>
            </a:r>
            <a:r>
              <a:rPr lang="en-US" b="1" dirty="0"/>
              <a:t>or Internal Medicine(</a:t>
            </a:r>
            <a:r>
              <a:rPr lang="en-US" b="1" i="1" dirty="0"/>
              <a:t>Kaya </a:t>
            </a:r>
            <a:r>
              <a:rPr lang="en-US" b="1" i="1" dirty="0" err="1" smtClean="0"/>
              <a:t>Chikitsa</a:t>
            </a:r>
            <a:r>
              <a:rPr lang="en-US" b="1" dirty="0" smtClean="0"/>
              <a:t>): </a:t>
            </a:r>
            <a:r>
              <a:rPr lang="en-US" dirty="0" smtClean="0"/>
              <a:t>This </a:t>
            </a:r>
            <a:r>
              <a:rPr lang="en-US" dirty="0"/>
              <a:t>deals with general ailments impaired by the digestion and metabolism. “Kaya” means digestive fire (</a:t>
            </a:r>
            <a:r>
              <a:rPr lang="en-US" dirty="0" err="1"/>
              <a:t>agni</a:t>
            </a:r>
            <a:r>
              <a:rPr lang="en-US" dirty="0"/>
              <a:t>) and is responsible for digestion and metabolism. From an </a:t>
            </a:r>
            <a:r>
              <a:rPr lang="en-US" dirty="0" err="1"/>
              <a:t>Ayurvedic</a:t>
            </a:r>
            <a:r>
              <a:rPr lang="en-US" dirty="0"/>
              <a:t> perspective when the digestive fire is not functioning properly, it causes diseases. Several infectious diseases are described in Ayurveda and are supposed to be the result of improper digestive function</a:t>
            </a:r>
            <a:r>
              <a:rPr lang="en-US" dirty="0" smtClean="0"/>
              <a:t>.</a:t>
            </a:r>
          </a:p>
          <a:p>
            <a:pPr lvl="0"/>
            <a:r>
              <a:rPr lang="en-US" b="1" dirty="0" smtClean="0"/>
              <a:t>(2) Surgery </a:t>
            </a:r>
            <a:r>
              <a:rPr lang="en-US" b="1" dirty="0"/>
              <a:t>(</a:t>
            </a:r>
            <a:r>
              <a:rPr lang="en-US" b="1" dirty="0" err="1"/>
              <a:t>Shalya</a:t>
            </a:r>
            <a:r>
              <a:rPr lang="en-US" b="1" dirty="0"/>
              <a:t> </a:t>
            </a:r>
            <a:r>
              <a:rPr lang="en-US" b="1" dirty="0" err="1"/>
              <a:t>Tantra</a:t>
            </a:r>
            <a:r>
              <a:rPr lang="en-US" b="1" dirty="0"/>
              <a:t>):  </a:t>
            </a:r>
            <a:r>
              <a:rPr lang="en-US" dirty="0"/>
              <a:t>The original text of </a:t>
            </a:r>
            <a:r>
              <a:rPr lang="en-US" dirty="0" err="1"/>
              <a:t>Sushruta</a:t>
            </a:r>
            <a:r>
              <a:rPr lang="en-US" dirty="0"/>
              <a:t> </a:t>
            </a:r>
            <a:r>
              <a:rPr lang="en-US" dirty="0" err="1"/>
              <a:t>Samhita</a:t>
            </a:r>
            <a:r>
              <a:rPr lang="en-US" dirty="0"/>
              <a:t> lists approximately 101 surgical instruments. Some of </a:t>
            </a:r>
            <a:r>
              <a:rPr lang="en-US" dirty="0" err="1"/>
              <a:t>surgerical</a:t>
            </a:r>
            <a:r>
              <a:rPr lang="en-US" dirty="0"/>
              <a:t> procedures  included in this book are </a:t>
            </a:r>
            <a:r>
              <a:rPr lang="en-US" dirty="0" err="1"/>
              <a:t>rhinoplasty</a:t>
            </a:r>
            <a:r>
              <a:rPr lang="en-US" dirty="0"/>
              <a:t>, cataract, </a:t>
            </a:r>
            <a:r>
              <a:rPr lang="en-US" dirty="0" err="1"/>
              <a:t>C.section</a:t>
            </a:r>
            <a:r>
              <a:rPr lang="en-US" dirty="0"/>
              <a:t>.</a:t>
            </a:r>
          </a:p>
          <a:p>
            <a:endParaRPr lang="en-US" dirty="0"/>
          </a:p>
        </p:txBody>
      </p:sp>
      <p:sp>
        <p:nvSpPr>
          <p:cNvPr id="3" name="Title 2"/>
          <p:cNvSpPr>
            <a:spLocks noGrp="1"/>
          </p:cNvSpPr>
          <p:nvPr>
            <p:ph type="title"/>
          </p:nvPr>
        </p:nvSpPr>
        <p:spPr/>
        <p:txBody>
          <a:bodyPr/>
          <a:lstStyle/>
          <a:p>
            <a:r>
              <a:rPr lang="en-US" dirty="0" smtClean="0"/>
              <a:t>Ayurveda: 8 Parts</a:t>
            </a:r>
            <a:endParaRPr lang="en-US" dirty="0"/>
          </a:p>
        </p:txBody>
      </p:sp>
    </p:spTree>
    <p:extLst>
      <p:ext uri="{BB962C8B-B14F-4D97-AF65-F5344CB8AC3E}">
        <p14:creationId xmlns:p14="http://schemas.microsoft.com/office/powerpoint/2010/main" val="41364541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US" b="1" dirty="0" smtClean="0"/>
              <a:t>(3) </a:t>
            </a:r>
            <a:r>
              <a:rPr lang="en-US" b="1" dirty="0" err="1" smtClean="0"/>
              <a:t>Paediatrics</a:t>
            </a:r>
            <a:r>
              <a:rPr lang="en-US" b="1" dirty="0" smtClean="0"/>
              <a:t> </a:t>
            </a:r>
            <a:r>
              <a:rPr lang="en-US" b="1" dirty="0"/>
              <a:t>(Kumara </a:t>
            </a:r>
            <a:r>
              <a:rPr lang="en-US" b="1" dirty="0" err="1"/>
              <a:t>Brutya</a:t>
            </a:r>
            <a:r>
              <a:rPr lang="en-US" b="1" dirty="0" smtClean="0"/>
              <a:t>):</a:t>
            </a:r>
            <a:r>
              <a:rPr lang="en-US" dirty="0" smtClean="0"/>
              <a:t> </a:t>
            </a:r>
            <a:r>
              <a:rPr lang="en-US" dirty="0"/>
              <a:t>This branch deals with prenatal and postnatal baby care as well as the care of a mother before, during and after pregnancy. It also elaborates various diseases of children and their treatments. </a:t>
            </a:r>
          </a:p>
          <a:p>
            <a:r>
              <a:rPr lang="en-US" b="1" dirty="0" smtClean="0"/>
              <a:t>(4) Psychiatry </a:t>
            </a:r>
            <a:r>
              <a:rPr lang="en-US" b="1" dirty="0"/>
              <a:t>(</a:t>
            </a:r>
            <a:r>
              <a:rPr lang="en-US" b="1" dirty="0" err="1"/>
              <a:t>Graha</a:t>
            </a:r>
            <a:r>
              <a:rPr lang="en-US" b="1" dirty="0"/>
              <a:t> </a:t>
            </a:r>
            <a:r>
              <a:rPr lang="en-US" b="1" dirty="0" err="1"/>
              <a:t>Chikitsa</a:t>
            </a:r>
            <a:r>
              <a:rPr lang="en-US" b="1" dirty="0"/>
              <a:t> </a:t>
            </a:r>
            <a:r>
              <a:rPr lang="en-US" b="1" dirty="0" smtClean="0"/>
              <a:t>):</a:t>
            </a:r>
            <a:r>
              <a:rPr lang="en-US" dirty="0" smtClean="0"/>
              <a:t> This </a:t>
            </a:r>
            <a:r>
              <a:rPr lang="en-US" dirty="0"/>
              <a:t>branch deals with the study of mental diseases and their treatments. Treatment methods include medicines, diet regulation and yogic methods for treatment of mental diseases and improving mental balance and wellbeing</a:t>
            </a:r>
            <a:r>
              <a:rPr lang="en-US" dirty="0" smtClean="0"/>
              <a:t>.</a:t>
            </a:r>
          </a:p>
          <a:p>
            <a:r>
              <a:rPr lang="en-US" b="1" dirty="0" smtClean="0"/>
              <a:t>(5) </a:t>
            </a:r>
            <a:r>
              <a:rPr lang="en-US" b="1" dirty="0" err="1" smtClean="0"/>
              <a:t>Shalakya</a:t>
            </a:r>
            <a:r>
              <a:rPr lang="en-US" b="1" dirty="0" smtClean="0"/>
              <a:t> </a:t>
            </a:r>
            <a:r>
              <a:rPr lang="en-US" b="1" dirty="0" err="1"/>
              <a:t>Tantra</a:t>
            </a:r>
            <a:r>
              <a:rPr lang="en-US" b="1" dirty="0"/>
              <a:t> (ENT and </a:t>
            </a:r>
            <a:r>
              <a:rPr lang="en-US" b="1" dirty="0" smtClean="0"/>
              <a:t>Ophthalmology): </a:t>
            </a:r>
            <a:r>
              <a:rPr lang="en-US" dirty="0" smtClean="0"/>
              <a:t>This </a:t>
            </a:r>
            <a:r>
              <a:rPr lang="en-US" dirty="0"/>
              <a:t>branch focuses on the areas of the body above the collar bones. These include ear, nose, throat and head and their treatments and cure. This branch also includes dentistry. </a:t>
            </a:r>
          </a:p>
          <a:p>
            <a:endParaRPr lang="en-US" dirty="0"/>
          </a:p>
          <a:p>
            <a:endParaRPr lang="en-US" dirty="0"/>
          </a:p>
        </p:txBody>
      </p:sp>
      <p:sp>
        <p:nvSpPr>
          <p:cNvPr id="3" name="Title 2"/>
          <p:cNvSpPr>
            <a:spLocks noGrp="1"/>
          </p:cNvSpPr>
          <p:nvPr>
            <p:ph type="title"/>
          </p:nvPr>
        </p:nvSpPr>
        <p:spPr/>
        <p:txBody>
          <a:bodyPr/>
          <a:lstStyle/>
          <a:p>
            <a:r>
              <a:rPr lang="en-US" dirty="0" smtClean="0"/>
              <a:t>Ayurveda: 8 Parts</a:t>
            </a:r>
            <a:endParaRPr lang="en-US" dirty="0"/>
          </a:p>
        </p:txBody>
      </p:sp>
    </p:spTree>
    <p:extLst>
      <p:ext uri="{BB962C8B-B14F-4D97-AF65-F5344CB8AC3E}">
        <p14:creationId xmlns:p14="http://schemas.microsoft.com/office/powerpoint/2010/main" val="37692106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dirty="0"/>
              <a:t> </a:t>
            </a:r>
            <a:r>
              <a:rPr lang="en-US" b="1" dirty="0" smtClean="0"/>
              <a:t>(6) </a:t>
            </a:r>
            <a:r>
              <a:rPr lang="en-US" b="1" dirty="0" err="1" smtClean="0"/>
              <a:t>Agadatantra</a:t>
            </a:r>
            <a:r>
              <a:rPr lang="en-US" b="1" dirty="0" smtClean="0"/>
              <a:t> </a:t>
            </a:r>
            <a:r>
              <a:rPr lang="en-US" b="1" dirty="0"/>
              <a:t>(</a:t>
            </a:r>
            <a:r>
              <a:rPr lang="en-US" b="1" dirty="0" smtClean="0"/>
              <a:t>Toxicology):</a:t>
            </a:r>
            <a:r>
              <a:rPr lang="en-US" dirty="0" smtClean="0"/>
              <a:t> This </a:t>
            </a:r>
            <a:r>
              <a:rPr lang="en-US" dirty="0"/>
              <a:t>branch deals with the toxins derived from vegetables, minerals and from animal origins and how to process and remove them. The concept of pollution of air and water in certain places and seasons has been given special consideration. Such pollution is also said to be the cause of various epidemics.  It also discusses the proper storage of food etc.</a:t>
            </a:r>
          </a:p>
          <a:p>
            <a:r>
              <a:rPr lang="en-US" b="1" dirty="0" smtClean="0"/>
              <a:t>(7) Science </a:t>
            </a:r>
            <a:r>
              <a:rPr lang="en-US" b="1" dirty="0"/>
              <a:t>of Rejuvenation (</a:t>
            </a:r>
            <a:r>
              <a:rPr lang="en-US" b="1" dirty="0" err="1"/>
              <a:t>Rasayana</a:t>
            </a:r>
            <a:r>
              <a:rPr lang="en-US" b="1" dirty="0" smtClean="0"/>
              <a:t>):</a:t>
            </a:r>
            <a:r>
              <a:rPr lang="en-US" dirty="0" smtClean="0"/>
              <a:t> This </a:t>
            </a:r>
            <a:r>
              <a:rPr lang="en-US" dirty="0"/>
              <a:t>branch which is unique to Ayurveda, focuses on general health and vitality including care for the elderly. Its main aim is to promote the healthy living, with emphasis on both the prevention and cure of diseases.  It deals with the promotion of a long and healthy life and discusses how to increase our health, intellect and beauty.</a:t>
            </a:r>
          </a:p>
          <a:p>
            <a:r>
              <a:rPr lang="en-US" b="1" dirty="0" smtClean="0"/>
              <a:t>(8) </a:t>
            </a:r>
            <a:r>
              <a:rPr lang="en-US" b="1" dirty="0" err="1" smtClean="0"/>
              <a:t>Virilisation</a:t>
            </a:r>
            <a:r>
              <a:rPr lang="en-US" b="1" dirty="0" smtClean="0"/>
              <a:t> </a:t>
            </a:r>
            <a:r>
              <a:rPr lang="en-US" b="1" dirty="0"/>
              <a:t>Therapy (</a:t>
            </a:r>
            <a:r>
              <a:rPr lang="en-US" b="1" dirty="0" err="1" smtClean="0"/>
              <a:t>Vajeekarna</a:t>
            </a:r>
            <a:r>
              <a:rPr lang="en-US" b="1" dirty="0" smtClean="0"/>
              <a:t>): </a:t>
            </a:r>
            <a:r>
              <a:rPr lang="en-US" dirty="0" smtClean="0"/>
              <a:t>This </a:t>
            </a:r>
            <a:r>
              <a:rPr lang="en-US" dirty="0"/>
              <a:t>deals with the science of sexual dysfunction and its prevention and treatment. </a:t>
            </a:r>
          </a:p>
          <a:p>
            <a:endParaRPr lang="en-US" dirty="0"/>
          </a:p>
        </p:txBody>
      </p:sp>
      <p:sp>
        <p:nvSpPr>
          <p:cNvPr id="3" name="Title 2"/>
          <p:cNvSpPr>
            <a:spLocks noGrp="1"/>
          </p:cNvSpPr>
          <p:nvPr>
            <p:ph type="title"/>
          </p:nvPr>
        </p:nvSpPr>
        <p:spPr/>
        <p:txBody>
          <a:bodyPr/>
          <a:lstStyle/>
          <a:p>
            <a:r>
              <a:rPr lang="en-US" dirty="0" smtClean="0"/>
              <a:t>Ayurveda: 8 Parts</a:t>
            </a:r>
            <a:endParaRPr lang="en-US" dirty="0"/>
          </a:p>
        </p:txBody>
      </p:sp>
    </p:spTree>
    <p:extLst>
      <p:ext uri="{BB962C8B-B14F-4D97-AF65-F5344CB8AC3E}">
        <p14:creationId xmlns:p14="http://schemas.microsoft.com/office/powerpoint/2010/main" val="39299925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In </a:t>
            </a:r>
            <a:r>
              <a:rPr lang="en-US" i="1" dirty="0" err="1" smtClean="0"/>
              <a:t>Atharva</a:t>
            </a:r>
            <a:r>
              <a:rPr lang="en-US" i="1" dirty="0" smtClean="0"/>
              <a:t> </a:t>
            </a:r>
            <a:r>
              <a:rPr lang="en-US" i="1" dirty="0"/>
              <a:t>Veda(A.V.)</a:t>
            </a:r>
            <a:r>
              <a:rPr lang="en-US" dirty="0"/>
              <a:t>, 42 parts of body have been described and 36 qualities of mind have been described. Ref: AV 10.2.9/10/17, 11.8.19-27</a:t>
            </a:r>
          </a:p>
          <a:p>
            <a:r>
              <a:rPr lang="en-US" i="1" dirty="0" err="1"/>
              <a:t>Sushrut</a:t>
            </a:r>
            <a:r>
              <a:rPr lang="en-US" dirty="0"/>
              <a:t> has described that heart has the shape of upside down lotus. He also mentioned that it contracts and relaxes and slows down when we sleep.</a:t>
            </a:r>
          </a:p>
          <a:p>
            <a:r>
              <a:rPr lang="en-US" i="1" dirty="0" err="1"/>
              <a:t>Atharva</a:t>
            </a:r>
            <a:r>
              <a:rPr lang="en-US" i="1" dirty="0"/>
              <a:t> Veda</a:t>
            </a:r>
            <a:r>
              <a:rPr lang="en-US" dirty="0"/>
              <a:t> described that </a:t>
            </a:r>
            <a:r>
              <a:rPr lang="en-US" i="1" dirty="0" err="1"/>
              <a:t>Vata</a:t>
            </a:r>
            <a:r>
              <a:rPr lang="en-US" i="1" dirty="0"/>
              <a:t>, Pitta</a:t>
            </a:r>
            <a:r>
              <a:rPr lang="en-US" dirty="0"/>
              <a:t> and </a:t>
            </a:r>
            <a:r>
              <a:rPr lang="en-US" i="1" dirty="0" err="1"/>
              <a:t>Kapha</a:t>
            </a:r>
            <a:r>
              <a:rPr lang="en-US" dirty="0"/>
              <a:t> exists as a form of vital energy in the body. Pitta has been described as fire A.V. 18.3.5.  </a:t>
            </a:r>
            <a:endParaRPr lang="en-US" dirty="0" smtClean="0"/>
          </a:p>
          <a:p>
            <a:r>
              <a:rPr lang="en-US" dirty="0"/>
              <a:t>5 types of </a:t>
            </a:r>
            <a:r>
              <a:rPr lang="en-US" i="1" dirty="0" err="1"/>
              <a:t>Vata</a:t>
            </a:r>
            <a:r>
              <a:rPr lang="en-US" dirty="0"/>
              <a:t>(</a:t>
            </a:r>
            <a:r>
              <a:rPr lang="en-US" dirty="0" err="1"/>
              <a:t>vayu</a:t>
            </a:r>
            <a:r>
              <a:rPr lang="en-US" dirty="0"/>
              <a:t>) </a:t>
            </a:r>
            <a:r>
              <a:rPr lang="en-US" i="1" dirty="0" err="1"/>
              <a:t>prana</a:t>
            </a:r>
            <a:r>
              <a:rPr lang="en-US" i="1" dirty="0"/>
              <a:t>, </a:t>
            </a:r>
            <a:r>
              <a:rPr lang="en-US" i="1" dirty="0" err="1"/>
              <a:t>apan</a:t>
            </a:r>
            <a:r>
              <a:rPr lang="en-US" i="1" dirty="0"/>
              <a:t>, </a:t>
            </a:r>
            <a:r>
              <a:rPr lang="en-US" i="1" dirty="0" err="1"/>
              <a:t>vyan</a:t>
            </a:r>
            <a:r>
              <a:rPr lang="en-US" i="1" dirty="0"/>
              <a:t>, </a:t>
            </a:r>
            <a:r>
              <a:rPr lang="en-US" i="1" dirty="0" err="1"/>
              <a:t>saman</a:t>
            </a:r>
            <a:r>
              <a:rPr lang="en-US" i="1" dirty="0"/>
              <a:t> and </a:t>
            </a:r>
            <a:r>
              <a:rPr lang="en-US" i="1" dirty="0" err="1"/>
              <a:t>udan</a:t>
            </a:r>
            <a:r>
              <a:rPr lang="en-US" dirty="0"/>
              <a:t> have been mentioned in A.V.9.8.20.,</a:t>
            </a:r>
            <a:r>
              <a:rPr lang="en-US" dirty="0" smtClean="0"/>
              <a:t>6.109.3,6.44.3</a:t>
            </a:r>
          </a:p>
          <a:p>
            <a:r>
              <a:rPr lang="en-US" i="1" dirty="0" err="1"/>
              <a:t>Kapha</a:t>
            </a:r>
            <a:r>
              <a:rPr lang="en-US" dirty="0"/>
              <a:t> has been called </a:t>
            </a:r>
            <a:r>
              <a:rPr lang="en-US" i="1" dirty="0" err="1"/>
              <a:t>Somavat</a:t>
            </a:r>
            <a:r>
              <a:rPr lang="en-US" dirty="0"/>
              <a:t>(calm). A.V. 1.12.3.,6.14.1.,8.7.10</a:t>
            </a:r>
            <a:r>
              <a:rPr lang="en-US" dirty="0" smtClean="0"/>
              <a:t>.</a:t>
            </a:r>
            <a:endParaRPr lang="en-US" dirty="0"/>
          </a:p>
        </p:txBody>
      </p:sp>
      <p:sp>
        <p:nvSpPr>
          <p:cNvPr id="3" name="Title 2"/>
          <p:cNvSpPr>
            <a:spLocks noGrp="1"/>
          </p:cNvSpPr>
          <p:nvPr>
            <p:ph type="title"/>
          </p:nvPr>
        </p:nvSpPr>
        <p:spPr/>
        <p:txBody>
          <a:bodyPr/>
          <a:lstStyle/>
          <a:p>
            <a:r>
              <a:rPr lang="en-US" dirty="0" smtClean="0"/>
              <a:t>Medical Science References</a:t>
            </a:r>
            <a:endParaRPr lang="en-US" dirty="0"/>
          </a:p>
        </p:txBody>
      </p:sp>
    </p:spTree>
    <p:extLst>
      <p:ext uri="{BB962C8B-B14F-4D97-AF65-F5344CB8AC3E}">
        <p14:creationId xmlns:p14="http://schemas.microsoft.com/office/powerpoint/2010/main" val="23879920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dirty="0" smtClean="0"/>
              <a:t>Arteries</a:t>
            </a:r>
            <a:r>
              <a:rPr lang="en-US" dirty="0"/>
              <a:t>, Veins, nerves have been described in A.V. 1.17.2/3,7.35.2 in reference to trauma, where efforts/prayers are made for stopping of bleeding and closure of wound with closure/rejoining of the nerves and vessels. There are many references in </a:t>
            </a:r>
            <a:r>
              <a:rPr lang="en-US" b="1" i="1" dirty="0"/>
              <a:t>Ramayana</a:t>
            </a:r>
            <a:r>
              <a:rPr lang="en-US" dirty="0"/>
              <a:t> and </a:t>
            </a:r>
            <a:r>
              <a:rPr lang="en-US" b="1" i="1" dirty="0"/>
              <a:t>Mahabharata</a:t>
            </a:r>
            <a:r>
              <a:rPr lang="en-US" dirty="0"/>
              <a:t> about taking care of wounds of those injured in the war.</a:t>
            </a:r>
            <a:r>
              <a:rPr lang="en-US" i="1" dirty="0"/>
              <a:t> </a:t>
            </a:r>
            <a:r>
              <a:rPr lang="en-US" i="1" dirty="0" err="1"/>
              <a:t>Sushrut</a:t>
            </a:r>
            <a:r>
              <a:rPr lang="en-US" dirty="0"/>
              <a:t> has described 700 veins, 24 arteries, 500 muscles, 900 ligaments, 300 bones and 210 joints. Intestine has been described as 22 ft. and the colon as 5 ft. </a:t>
            </a:r>
            <a:endParaRPr lang="en-US" dirty="0" smtClean="0"/>
          </a:p>
          <a:p>
            <a:r>
              <a:rPr lang="en-US" b="1" i="1" dirty="0" err="1"/>
              <a:t>Sushrut</a:t>
            </a:r>
            <a:r>
              <a:rPr lang="en-US" b="1" dirty="0"/>
              <a:t> </a:t>
            </a:r>
            <a:r>
              <a:rPr lang="en-US" dirty="0"/>
              <a:t>has described 7 layers/coverings of Skin. The first layer is visible and gives us the color of skin and other deeper layers have been described from which various diseases such as skin abscesses, anal fistula/abscesses etc. originate. According to </a:t>
            </a:r>
            <a:r>
              <a:rPr lang="en-US" b="1" i="1" dirty="0" err="1"/>
              <a:t>Charak</a:t>
            </a:r>
            <a:r>
              <a:rPr lang="en-US" dirty="0"/>
              <a:t>, there are 6 layers. The first on has water, next blood, next the origin of leprosy and vitiligo, next ring worm, next furuncles and abscesses etc. Modern medicine describes 2 layers, the Outer Epidermis with 5 layers and the deeper Dermis with 2 layers. </a:t>
            </a:r>
          </a:p>
          <a:p>
            <a:endParaRPr lang="en-US" dirty="0" smtClean="0"/>
          </a:p>
          <a:p>
            <a:endParaRPr lang="en-US" dirty="0"/>
          </a:p>
        </p:txBody>
      </p:sp>
      <p:sp>
        <p:nvSpPr>
          <p:cNvPr id="3" name="Title 2"/>
          <p:cNvSpPr>
            <a:spLocks noGrp="1"/>
          </p:cNvSpPr>
          <p:nvPr>
            <p:ph type="title"/>
          </p:nvPr>
        </p:nvSpPr>
        <p:spPr/>
        <p:txBody>
          <a:bodyPr/>
          <a:lstStyle/>
          <a:p>
            <a:r>
              <a:rPr lang="en-US" dirty="0" smtClean="0"/>
              <a:t>Medical Science References</a:t>
            </a:r>
            <a:endParaRPr lang="en-US" dirty="0"/>
          </a:p>
        </p:txBody>
      </p:sp>
    </p:spTree>
    <p:extLst>
      <p:ext uri="{BB962C8B-B14F-4D97-AF65-F5344CB8AC3E}">
        <p14:creationId xmlns:p14="http://schemas.microsoft.com/office/powerpoint/2010/main" val="12910867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US" dirty="0"/>
              <a:t>107 vital parts have been described in A.V. 7.118.1. The concept of vital parts here is different here than in modern medicine. These should be actually called important parts. It has been described that person dies if injury to these parts occurs. Here God describes in first person that I protect your vital parts/organs of body and also a prayer has been done for protection of vital pars and long life. Here vital parts include those needed for basic quality of life, such as hands, feet, fingers, toes, organs of defecation and urination, back, hips, head, neck and breasts. Internal organs such as heart, lungs and brain have been included as well. </a:t>
            </a:r>
          </a:p>
          <a:p>
            <a:r>
              <a:rPr lang="en-US" dirty="0"/>
              <a:t>Seminal Fluid: </a:t>
            </a:r>
            <a:r>
              <a:rPr lang="en-US" dirty="0" err="1"/>
              <a:t>Acording</a:t>
            </a:r>
            <a:r>
              <a:rPr lang="en-US" dirty="0"/>
              <a:t> to </a:t>
            </a:r>
            <a:r>
              <a:rPr lang="en-US" i="1" dirty="0" err="1"/>
              <a:t>Sushrut</a:t>
            </a:r>
            <a:r>
              <a:rPr lang="en-US" i="1" dirty="0"/>
              <a:t>,</a:t>
            </a:r>
            <a:r>
              <a:rPr lang="en-US" dirty="0"/>
              <a:t> seminal fluid pervades in entire body and then it collects in testicles to be ejaculated. </a:t>
            </a:r>
          </a:p>
        </p:txBody>
      </p:sp>
      <p:sp>
        <p:nvSpPr>
          <p:cNvPr id="3" name="Title 2"/>
          <p:cNvSpPr>
            <a:spLocks noGrp="1"/>
          </p:cNvSpPr>
          <p:nvPr>
            <p:ph type="title"/>
          </p:nvPr>
        </p:nvSpPr>
        <p:spPr/>
        <p:txBody>
          <a:bodyPr/>
          <a:lstStyle/>
          <a:p>
            <a:r>
              <a:rPr lang="en-US" dirty="0" smtClean="0"/>
              <a:t>Medical Science References</a:t>
            </a:r>
            <a:endParaRPr lang="en-US" dirty="0"/>
          </a:p>
        </p:txBody>
      </p:sp>
    </p:spTree>
    <p:extLst>
      <p:ext uri="{BB962C8B-B14F-4D97-AF65-F5344CB8AC3E}">
        <p14:creationId xmlns:p14="http://schemas.microsoft.com/office/powerpoint/2010/main" val="7772023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t>The word </a:t>
            </a:r>
            <a:r>
              <a:rPr lang="en-US" i="1" dirty="0" err="1"/>
              <a:t>Nidan</a:t>
            </a:r>
            <a:r>
              <a:rPr lang="en-US" i="1" dirty="0"/>
              <a:t> </a:t>
            </a:r>
            <a:r>
              <a:rPr lang="en-US" dirty="0"/>
              <a:t>mainly</a:t>
            </a:r>
            <a:r>
              <a:rPr lang="en-US" i="1" dirty="0"/>
              <a:t> </a:t>
            </a:r>
            <a:r>
              <a:rPr lang="en-US" dirty="0"/>
              <a:t>means the main cause of a particular illness. Means to arrive at a diagnosis and treatment are also called</a:t>
            </a:r>
            <a:r>
              <a:rPr lang="en-US" i="1" dirty="0"/>
              <a:t> </a:t>
            </a:r>
            <a:r>
              <a:rPr lang="en-US" i="1" dirty="0" err="1"/>
              <a:t>Nidan</a:t>
            </a:r>
            <a:r>
              <a:rPr lang="en-US" dirty="0"/>
              <a:t>. </a:t>
            </a:r>
          </a:p>
          <a:p>
            <a:r>
              <a:rPr lang="en-US" i="1" dirty="0" err="1"/>
              <a:t>Vata</a:t>
            </a:r>
            <a:r>
              <a:rPr lang="en-US" i="1" dirty="0"/>
              <a:t> Pitta</a:t>
            </a:r>
            <a:r>
              <a:rPr lang="en-US" dirty="0"/>
              <a:t> and </a:t>
            </a:r>
            <a:r>
              <a:rPr lang="en-US" i="1" dirty="0" err="1"/>
              <a:t>kapha</a:t>
            </a:r>
            <a:r>
              <a:rPr lang="en-US" dirty="0"/>
              <a:t> have been considered as the main reason for any disease. Inappropriate and irregularity in food intake or ingestion/inhalation/injection of any undesired substance has been the labeled as the reason for disturbance in the balance of the 3 </a:t>
            </a:r>
            <a:r>
              <a:rPr lang="en-US" i="1" dirty="0" err="1"/>
              <a:t>doshas</a:t>
            </a:r>
            <a:r>
              <a:rPr lang="en-US" i="1" dirty="0"/>
              <a:t>.</a:t>
            </a:r>
            <a:r>
              <a:rPr lang="en-US" dirty="0"/>
              <a:t> Disturbance in daily routine such as sleep, meals, stress lead to illnesses A.V. 1.12.3. </a:t>
            </a:r>
          </a:p>
        </p:txBody>
      </p:sp>
      <p:sp>
        <p:nvSpPr>
          <p:cNvPr id="3" name="Title 2"/>
          <p:cNvSpPr>
            <a:spLocks noGrp="1"/>
          </p:cNvSpPr>
          <p:nvPr>
            <p:ph type="title"/>
          </p:nvPr>
        </p:nvSpPr>
        <p:spPr/>
        <p:txBody>
          <a:bodyPr/>
          <a:lstStyle/>
          <a:p>
            <a:r>
              <a:rPr lang="en-US" dirty="0" smtClean="0"/>
              <a:t>Medical Science References</a:t>
            </a:r>
            <a:endParaRPr lang="en-US" dirty="0"/>
          </a:p>
        </p:txBody>
      </p:sp>
    </p:spTree>
    <p:extLst>
      <p:ext uri="{BB962C8B-B14F-4D97-AF65-F5344CB8AC3E}">
        <p14:creationId xmlns:p14="http://schemas.microsoft.com/office/powerpoint/2010/main" val="17354836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dirty="0"/>
              <a:t>Vedic teachings state that “</a:t>
            </a:r>
            <a:r>
              <a:rPr lang="en-US" b="1" dirty="0"/>
              <a:t>the illnesses are based on Poisoning, infection and disturbances in </a:t>
            </a:r>
            <a:r>
              <a:rPr lang="en-US" b="1" dirty="0" err="1"/>
              <a:t>Doshas</a:t>
            </a:r>
            <a:r>
              <a:rPr lang="en-US" dirty="0"/>
              <a:t>”. Poison can gain access to our bodies through injection, ingestion, poisonous animal bite etc. A.V. 9.8.10. It is also mentioned that only poison can cure the poisoning A.V. 5.13.4. Infectious organisms have been described as visible and invisible A.V. 5.13.4. They exist everywhere and gain access to our body and causes illness. It is quite amazing that both bad and good bacteria have been described. Today, probiotics are used extensively and more and more studies are proving the usefulness of probiotics. Many diseases caused by different types of infectious organisms have been described. Vedas describe the diseases to be both mental and physical. Excessive lust and ill thoughts are considered serious reasons for illnesses as well. </a:t>
            </a:r>
          </a:p>
        </p:txBody>
      </p:sp>
      <p:sp>
        <p:nvSpPr>
          <p:cNvPr id="3" name="Title 2"/>
          <p:cNvSpPr>
            <a:spLocks noGrp="1"/>
          </p:cNvSpPr>
          <p:nvPr>
            <p:ph type="title"/>
          </p:nvPr>
        </p:nvSpPr>
        <p:spPr/>
        <p:txBody>
          <a:bodyPr/>
          <a:lstStyle/>
          <a:p>
            <a:r>
              <a:rPr lang="en-US" dirty="0" smtClean="0"/>
              <a:t>Medical Science References</a:t>
            </a:r>
            <a:endParaRPr lang="en-US" dirty="0"/>
          </a:p>
        </p:txBody>
      </p:sp>
    </p:spTree>
    <p:extLst>
      <p:ext uri="{BB962C8B-B14F-4D97-AF65-F5344CB8AC3E}">
        <p14:creationId xmlns:p14="http://schemas.microsoft.com/office/powerpoint/2010/main" val="8395013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err="1" smtClean="0"/>
              <a:t>Charak</a:t>
            </a:r>
            <a:r>
              <a:rPr lang="en-US" dirty="0" smtClean="0"/>
              <a:t> </a:t>
            </a:r>
            <a:r>
              <a:rPr lang="en-US" dirty="0" err="1" smtClean="0"/>
              <a:t>Samhita</a:t>
            </a:r>
            <a:r>
              <a:rPr lang="en-US" dirty="0" smtClean="0"/>
              <a:t> defines Ayurveda as:</a:t>
            </a:r>
          </a:p>
          <a:p>
            <a:r>
              <a:rPr lang="en-US" dirty="0" smtClean="0"/>
              <a:t>|| </a:t>
            </a:r>
            <a:r>
              <a:rPr lang="hi-IN" dirty="0" smtClean="0"/>
              <a:t>हिताहितम </a:t>
            </a:r>
            <a:r>
              <a:rPr lang="hi-IN" dirty="0"/>
              <a:t>सुखं दु:खमायुस्त्स्य हिताहितम </a:t>
            </a:r>
            <a:r>
              <a:rPr lang="en-US" dirty="0"/>
              <a:t>l </a:t>
            </a:r>
            <a:r>
              <a:rPr lang="hi-IN" dirty="0"/>
              <a:t>मानं च यत्रोक्त्मायुर्वेद: स उच्चयते </a:t>
            </a:r>
            <a:r>
              <a:rPr lang="en-US" dirty="0" smtClean="0"/>
              <a:t>||</a:t>
            </a:r>
          </a:p>
          <a:p>
            <a:r>
              <a:rPr lang="en-US" dirty="0" smtClean="0"/>
              <a:t>Ayurveda deals with good and bad life, happy and unhappy life.  Explains what promotes health and what affects health adversely. </a:t>
            </a:r>
          </a:p>
          <a:p>
            <a:r>
              <a:rPr lang="en-US" dirty="0" smtClean="0"/>
              <a:t>Healthy and happy person is the one who is devoid of mind and body imbalances, whose senses are perfectly functioning, whose body is full of </a:t>
            </a:r>
            <a:r>
              <a:rPr lang="en-US" dirty="0" err="1" smtClean="0"/>
              <a:t>ojas</a:t>
            </a:r>
            <a:r>
              <a:rPr lang="en-US" dirty="0" smtClean="0"/>
              <a:t>, </a:t>
            </a:r>
            <a:r>
              <a:rPr lang="en-US" dirty="0" err="1" smtClean="0"/>
              <a:t>tejas</a:t>
            </a:r>
            <a:r>
              <a:rPr lang="en-US" dirty="0" smtClean="0"/>
              <a:t>, and </a:t>
            </a:r>
            <a:r>
              <a:rPr lang="en-US" dirty="0" err="1" smtClean="0"/>
              <a:t>prana</a:t>
            </a:r>
            <a:r>
              <a:rPr lang="en-US" dirty="0" smtClean="0"/>
              <a:t>, and can perform all duties without obstacles.</a:t>
            </a:r>
            <a:endParaRPr lang="en-US" dirty="0"/>
          </a:p>
        </p:txBody>
      </p:sp>
      <p:sp>
        <p:nvSpPr>
          <p:cNvPr id="2" name="Title 1"/>
          <p:cNvSpPr>
            <a:spLocks noGrp="1"/>
          </p:cNvSpPr>
          <p:nvPr>
            <p:ph type="title"/>
          </p:nvPr>
        </p:nvSpPr>
        <p:spPr/>
        <p:txBody>
          <a:bodyPr/>
          <a:lstStyle/>
          <a:p>
            <a:r>
              <a:rPr lang="en-US" dirty="0" smtClean="0"/>
              <a:t>Ayurveda: Definition</a:t>
            </a:r>
            <a:endParaRPr lang="en-US" dirty="0"/>
          </a:p>
        </p:txBody>
      </p:sp>
    </p:spTree>
    <p:extLst>
      <p:ext uri="{BB962C8B-B14F-4D97-AF65-F5344CB8AC3E}">
        <p14:creationId xmlns:p14="http://schemas.microsoft.com/office/powerpoint/2010/main" val="4022312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dirty="0" err="1"/>
              <a:t>Rg</a:t>
            </a:r>
            <a:r>
              <a:rPr lang="en-US" dirty="0"/>
              <a:t> Veda describes 3 types of medications. Divine, earthly and watery. </a:t>
            </a:r>
            <a:r>
              <a:rPr lang="en-US" b="1" i="1" dirty="0"/>
              <a:t>Pranayama</a:t>
            </a:r>
            <a:r>
              <a:rPr lang="en-US" dirty="0"/>
              <a:t> has been given considerable importance in disease management. Eating small, wholesome timely meals and avoidance of constipation have been considered quite important. </a:t>
            </a:r>
            <a:r>
              <a:rPr lang="en-US" b="1" u="sng" dirty="0"/>
              <a:t>Good thoughts, purification of mind, being peaceful, use of appropriate medications and doing </a:t>
            </a:r>
            <a:r>
              <a:rPr lang="en-US" b="1" i="1" u="sng" dirty="0" err="1"/>
              <a:t>Yajna</a:t>
            </a:r>
            <a:r>
              <a:rPr lang="en-US" b="1" u="sng" dirty="0"/>
              <a:t> on a regular basis have been considered the main way to manage diseases. </a:t>
            </a:r>
            <a:endParaRPr lang="en-US" dirty="0"/>
          </a:p>
          <a:p>
            <a:r>
              <a:rPr lang="en-US" dirty="0"/>
              <a:t>Different fevers have been described. These could be with chills, simply high fever or cough predominant. Change of seasons brings fevers. Again, irregularity in routine and uncleanliness and obesity have been described as the reasons for fever. AV 5.22.5 states that being in place with more rains, forest and lack of sunshine increases chances of fever. </a:t>
            </a:r>
          </a:p>
        </p:txBody>
      </p:sp>
      <p:sp>
        <p:nvSpPr>
          <p:cNvPr id="3" name="Title 2"/>
          <p:cNvSpPr>
            <a:spLocks noGrp="1"/>
          </p:cNvSpPr>
          <p:nvPr>
            <p:ph type="title"/>
          </p:nvPr>
        </p:nvSpPr>
        <p:spPr/>
        <p:txBody>
          <a:bodyPr/>
          <a:lstStyle/>
          <a:p>
            <a:r>
              <a:rPr lang="en-US" dirty="0" smtClean="0"/>
              <a:t>Medical Science References</a:t>
            </a:r>
            <a:endParaRPr lang="en-US" dirty="0"/>
          </a:p>
        </p:txBody>
      </p:sp>
    </p:spTree>
    <p:extLst>
      <p:ext uri="{BB962C8B-B14F-4D97-AF65-F5344CB8AC3E}">
        <p14:creationId xmlns:p14="http://schemas.microsoft.com/office/powerpoint/2010/main" val="11707594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1" y="2133600"/>
            <a:ext cx="8153400" cy="4419599"/>
          </a:xfrm>
        </p:spPr>
        <p:txBody>
          <a:bodyPr>
            <a:normAutofit fontScale="62500" lnSpcReduction="20000"/>
          </a:bodyPr>
          <a:lstStyle/>
          <a:p>
            <a:r>
              <a:rPr lang="en-US" dirty="0"/>
              <a:t>T</a:t>
            </a:r>
            <a:r>
              <a:rPr lang="en-US" dirty="0" smtClean="0"/>
              <a:t>he </a:t>
            </a:r>
            <a:r>
              <a:rPr lang="en-US" b="1" dirty="0"/>
              <a:t>Ayurveda </a:t>
            </a:r>
            <a:r>
              <a:rPr lang="en-US" dirty="0"/>
              <a:t>is a science which has a holistic approach to promote mental and physical health (prevention and treatment both) and happiness, improved quality of life and longevity. The goal in Ayurveda is on the equilibrium of the primary humors. Digestion of food and desire for eating, having good sleep without nightmares with timely discharge of bodily waste and proper coordinated function of mind and intellect. </a:t>
            </a:r>
          </a:p>
          <a:p>
            <a:r>
              <a:rPr lang="en-US" dirty="0"/>
              <a:t>Disturbance in food intake, day today living, lack of disciplined life, improper conduct in thought, speech and action leads to disturbed intellect and then it becomes the causes of an illness. </a:t>
            </a:r>
            <a:endParaRPr lang="en-US" dirty="0" smtClean="0"/>
          </a:p>
          <a:p>
            <a:r>
              <a:rPr lang="en-US" dirty="0" smtClean="0"/>
              <a:t>when </a:t>
            </a:r>
            <a:r>
              <a:rPr lang="en-US" dirty="0"/>
              <a:t>we compare the knowledge anatomy, physiology, pathophysiology and treatment of various illnesses as we see these in modern medicine, there appear to be many inconsistencies in knowledge in Ayurveda. </a:t>
            </a:r>
            <a:r>
              <a:rPr lang="en-US" dirty="0" err="1" smtClean="0"/>
              <a:t>Ayurvedic</a:t>
            </a:r>
            <a:r>
              <a:rPr lang="en-US" dirty="0" smtClean="0"/>
              <a:t> </a:t>
            </a:r>
            <a:r>
              <a:rPr lang="en-US" dirty="0"/>
              <a:t>concepts, even though they </a:t>
            </a:r>
            <a:r>
              <a:rPr lang="en-US" dirty="0" smtClean="0"/>
              <a:t>have existed </a:t>
            </a:r>
            <a:r>
              <a:rPr lang="en-US" dirty="0"/>
              <a:t>for thousands of years,  seem very modern when we talk about basic principles of living and life style modification as the main stay of management of illnesses. There is absolutely no question that the benefits of Yogic practice with emphasis on Pranayama and meditation exceed any comparative thing that modern medicine has to offer. On the other hand modern medicine has gone ahead by leaps and bounds in management of specific diseases and is and will remain the main stay of treatment of most illnesses. However, Research in </a:t>
            </a:r>
            <a:r>
              <a:rPr lang="en-US" b="1" i="1" dirty="0" err="1"/>
              <a:t>ayurvedic</a:t>
            </a:r>
            <a:r>
              <a:rPr lang="en-US" b="1" dirty="0"/>
              <a:t> </a:t>
            </a:r>
            <a:r>
              <a:rPr lang="en-US" dirty="0"/>
              <a:t>medications may produce some gems and should be perused</a:t>
            </a:r>
            <a:r>
              <a:rPr lang="en-US" dirty="0" smtClean="0"/>
              <a:t>.</a:t>
            </a:r>
            <a:endParaRPr lang="en-US" dirty="0"/>
          </a:p>
          <a:p>
            <a:endParaRPr lang="en-US" dirty="0"/>
          </a:p>
          <a:p>
            <a:endParaRPr lang="en-US" dirty="0"/>
          </a:p>
        </p:txBody>
      </p:sp>
      <p:sp>
        <p:nvSpPr>
          <p:cNvPr id="3" name="Title 2"/>
          <p:cNvSpPr>
            <a:spLocks noGrp="1"/>
          </p:cNvSpPr>
          <p:nvPr>
            <p:ph type="title"/>
          </p:nvPr>
        </p:nvSpPr>
        <p:spPr/>
        <p:txBody>
          <a:bodyPr/>
          <a:lstStyle/>
          <a:p>
            <a:r>
              <a:rPr lang="en-US" dirty="0" smtClean="0"/>
              <a:t>Summary</a:t>
            </a:r>
            <a:endParaRPr lang="en-US" dirty="0"/>
          </a:p>
        </p:txBody>
      </p:sp>
    </p:spTree>
    <p:extLst>
      <p:ext uri="{BB962C8B-B14F-4D97-AF65-F5344CB8AC3E}">
        <p14:creationId xmlns:p14="http://schemas.microsoft.com/office/powerpoint/2010/main" val="1985191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Sage </a:t>
            </a:r>
            <a:r>
              <a:rPr lang="en-US" dirty="0" err="1" smtClean="0"/>
              <a:t>Sushruta</a:t>
            </a:r>
            <a:r>
              <a:rPr lang="en-US" dirty="0" smtClean="0"/>
              <a:t> defines health as:</a:t>
            </a:r>
          </a:p>
          <a:p>
            <a:r>
              <a:rPr lang="hi-IN" dirty="0"/>
              <a:t>समदोषः समाग्निश्च समधातुमल क्रियः। प्रसन्नात्मेन्द्रियमनाः स्वस्थ इत्यभिधीयते।</a:t>
            </a:r>
            <a:r>
              <a:rPr lang="en-US" dirty="0"/>
              <a:t> </a:t>
            </a:r>
            <a:r>
              <a:rPr lang="hi-IN" dirty="0"/>
              <a:t>सुश्रुत </a:t>
            </a:r>
            <a:r>
              <a:rPr lang="hi-IN" dirty="0" smtClean="0"/>
              <a:t>सूत्रस्थान</a:t>
            </a:r>
            <a:r>
              <a:rPr lang="en-US" dirty="0" smtClean="0"/>
              <a:t>: </a:t>
            </a:r>
            <a:r>
              <a:rPr lang="hi-IN" dirty="0" smtClean="0"/>
              <a:t> </a:t>
            </a:r>
            <a:r>
              <a:rPr lang="ar-SA" dirty="0"/>
              <a:t>16</a:t>
            </a:r>
            <a:r>
              <a:rPr lang="en-US" dirty="0"/>
              <a:t>∕</a:t>
            </a:r>
            <a:r>
              <a:rPr lang="ar-SA" dirty="0" smtClean="0"/>
              <a:t>48</a:t>
            </a:r>
            <a:endParaRPr lang="en-US" dirty="0" smtClean="0"/>
          </a:p>
          <a:p>
            <a:r>
              <a:rPr lang="en-US" dirty="0"/>
              <a:t>"Person, whose all three humors or </a:t>
            </a:r>
            <a:r>
              <a:rPr lang="en-US" b="1" i="1" dirty="0" err="1"/>
              <a:t>Doshas</a:t>
            </a:r>
            <a:r>
              <a:rPr lang="en-US" b="1" i="1" dirty="0"/>
              <a:t>: </a:t>
            </a:r>
            <a:r>
              <a:rPr lang="en-US" b="1" i="1" dirty="0" err="1"/>
              <a:t>Vata</a:t>
            </a:r>
            <a:r>
              <a:rPr lang="en-US" b="1" i="1" dirty="0"/>
              <a:t>(</a:t>
            </a:r>
            <a:r>
              <a:rPr lang="en-US" b="1" dirty="0"/>
              <a:t>air</a:t>
            </a:r>
            <a:r>
              <a:rPr lang="en-US" b="1" i="1" dirty="0"/>
              <a:t>), Pitta(</a:t>
            </a:r>
            <a:r>
              <a:rPr lang="en-US" b="1" dirty="0"/>
              <a:t>fire</a:t>
            </a:r>
            <a:r>
              <a:rPr lang="en-US" b="1" i="1" dirty="0"/>
              <a:t>) and (</a:t>
            </a:r>
            <a:r>
              <a:rPr lang="en-US" b="1" dirty="0"/>
              <a:t>water</a:t>
            </a:r>
            <a:r>
              <a:rPr lang="en-US" b="1" i="1" dirty="0"/>
              <a:t>)</a:t>
            </a:r>
            <a:r>
              <a:rPr lang="en-US" b="1" i="1" dirty="0" err="1"/>
              <a:t>Kapha</a:t>
            </a:r>
            <a:r>
              <a:rPr lang="en-US" dirty="0"/>
              <a:t> are in balance, whose appetite and digestion are in balance; whose seven body tissues (Seven </a:t>
            </a:r>
            <a:r>
              <a:rPr lang="en-US" b="1" i="1" dirty="0" err="1"/>
              <a:t>dhatus</a:t>
            </a:r>
            <a:r>
              <a:rPr lang="en-US" b="1" i="1" dirty="0"/>
              <a:t>: rasa, </a:t>
            </a:r>
            <a:r>
              <a:rPr lang="en-US" b="1" i="1" dirty="0" err="1"/>
              <a:t>rakta</a:t>
            </a:r>
            <a:r>
              <a:rPr lang="en-US" b="1" i="1" dirty="0"/>
              <a:t>, </a:t>
            </a:r>
            <a:r>
              <a:rPr lang="en-US" b="1" i="1" dirty="0" err="1"/>
              <a:t>mansa</a:t>
            </a:r>
            <a:r>
              <a:rPr lang="en-US" b="1" i="1" dirty="0"/>
              <a:t>, </a:t>
            </a:r>
            <a:r>
              <a:rPr lang="en-US" b="1" i="1" dirty="0" err="1"/>
              <a:t>meda</a:t>
            </a:r>
            <a:r>
              <a:rPr lang="en-US" b="1" i="1" dirty="0"/>
              <a:t>, </a:t>
            </a:r>
            <a:r>
              <a:rPr lang="en-US" b="1" i="1" dirty="0" err="1"/>
              <a:t>majja</a:t>
            </a:r>
            <a:r>
              <a:rPr lang="en-US" b="1" i="1" dirty="0"/>
              <a:t>, </a:t>
            </a:r>
            <a:r>
              <a:rPr lang="en-US" b="1" i="1" dirty="0" err="1"/>
              <a:t>asthi</a:t>
            </a:r>
            <a:r>
              <a:rPr lang="en-US" b="1" i="1" dirty="0"/>
              <a:t> and </a:t>
            </a:r>
            <a:r>
              <a:rPr lang="en-US" b="1" i="1" dirty="0" err="1"/>
              <a:t>shukra</a:t>
            </a:r>
            <a:r>
              <a:rPr lang="en-US" dirty="0"/>
              <a:t>) are functioning normally; whose </a:t>
            </a:r>
            <a:r>
              <a:rPr lang="en-US" i="1" dirty="0" err="1"/>
              <a:t>malas</a:t>
            </a:r>
            <a:r>
              <a:rPr lang="en-US" dirty="0"/>
              <a:t> (urine, feces and sweat) are eliminated properly and whose spirit, senses and mind (</a:t>
            </a:r>
            <a:r>
              <a:rPr lang="en-US" i="1" dirty="0" err="1"/>
              <a:t>satva</a:t>
            </a:r>
            <a:r>
              <a:rPr lang="en-US" i="1" dirty="0"/>
              <a:t>, </a:t>
            </a:r>
            <a:r>
              <a:rPr lang="en-US" i="1" dirty="0" err="1"/>
              <a:t>rajat</a:t>
            </a:r>
            <a:r>
              <a:rPr lang="en-US" i="1" dirty="0"/>
              <a:t>, tamas</a:t>
            </a:r>
            <a:r>
              <a:rPr lang="en-US" dirty="0"/>
              <a:t>), remain full of bliss is considered </a:t>
            </a:r>
            <a:r>
              <a:rPr lang="en-US" dirty="0" smtClean="0"/>
              <a:t>healthy“.</a:t>
            </a:r>
            <a:endParaRPr lang="en-US" dirty="0"/>
          </a:p>
          <a:p>
            <a:endParaRPr lang="en-US" dirty="0"/>
          </a:p>
        </p:txBody>
      </p:sp>
      <p:sp>
        <p:nvSpPr>
          <p:cNvPr id="3" name="Title 2"/>
          <p:cNvSpPr>
            <a:spLocks noGrp="1"/>
          </p:cNvSpPr>
          <p:nvPr>
            <p:ph type="title"/>
          </p:nvPr>
        </p:nvSpPr>
        <p:spPr/>
        <p:txBody>
          <a:bodyPr/>
          <a:lstStyle/>
          <a:p>
            <a:r>
              <a:rPr lang="en-US" dirty="0" smtClean="0"/>
              <a:t>Health: Definition</a:t>
            </a:r>
            <a:endParaRPr lang="en-US" dirty="0"/>
          </a:p>
        </p:txBody>
      </p:sp>
    </p:spTree>
    <p:extLst>
      <p:ext uri="{BB962C8B-B14F-4D97-AF65-F5344CB8AC3E}">
        <p14:creationId xmlns:p14="http://schemas.microsoft.com/office/powerpoint/2010/main" val="24564818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dirty="0" err="1" smtClean="0"/>
              <a:t>Dosha</a:t>
            </a:r>
            <a:r>
              <a:rPr lang="en-US" dirty="0" smtClean="0"/>
              <a:t> can be defined as the biological types or physical constitution.  “That which contaminates” is called </a:t>
            </a:r>
            <a:r>
              <a:rPr lang="en-US" dirty="0" err="1" smtClean="0"/>
              <a:t>dosha</a:t>
            </a:r>
            <a:r>
              <a:rPr lang="en-US" dirty="0" smtClean="0"/>
              <a:t>. Imbalance in </a:t>
            </a:r>
            <a:r>
              <a:rPr lang="en-US" dirty="0" err="1" smtClean="0"/>
              <a:t>dosha</a:t>
            </a:r>
            <a:r>
              <a:rPr lang="en-US" dirty="0" smtClean="0"/>
              <a:t> causes disease and defect in </a:t>
            </a:r>
            <a:r>
              <a:rPr lang="en-US" dirty="0" err="1" smtClean="0"/>
              <a:t>dhatus</a:t>
            </a:r>
            <a:r>
              <a:rPr lang="en-US" dirty="0" smtClean="0"/>
              <a:t>, toxins, waste materials, etc.</a:t>
            </a:r>
          </a:p>
          <a:p>
            <a:r>
              <a:rPr lang="en-US" dirty="0" err="1" smtClean="0"/>
              <a:t>Vata</a:t>
            </a:r>
            <a:r>
              <a:rPr lang="en-US" dirty="0" smtClean="0"/>
              <a:t>, Pitta, and </a:t>
            </a:r>
            <a:r>
              <a:rPr lang="en-US" dirty="0" err="1" smtClean="0"/>
              <a:t>Kapha</a:t>
            </a:r>
            <a:endParaRPr lang="en-US" dirty="0"/>
          </a:p>
          <a:p>
            <a:r>
              <a:rPr lang="en-US" dirty="0" smtClean="0"/>
              <a:t>The </a:t>
            </a:r>
            <a:r>
              <a:rPr lang="en-US" b="1" i="1" dirty="0" err="1"/>
              <a:t>Vata</a:t>
            </a:r>
            <a:r>
              <a:rPr lang="en-US" dirty="0"/>
              <a:t> or the air element governs </a:t>
            </a:r>
            <a:r>
              <a:rPr lang="en-US" dirty="0" err="1"/>
              <a:t>inhalation,exhalation</a:t>
            </a:r>
            <a:r>
              <a:rPr lang="en-US" dirty="0"/>
              <a:t>, movements, discharges, impulses and the human </a:t>
            </a:r>
            <a:r>
              <a:rPr lang="en-US" dirty="0" smtClean="0"/>
              <a:t>senses.</a:t>
            </a:r>
          </a:p>
          <a:p>
            <a:r>
              <a:rPr lang="en-US" dirty="0" smtClean="0"/>
              <a:t>The </a:t>
            </a:r>
            <a:r>
              <a:rPr lang="en-US" b="1" i="1" dirty="0"/>
              <a:t>Pitta</a:t>
            </a:r>
            <a:r>
              <a:rPr lang="en-US" dirty="0"/>
              <a:t> or the fire element deals with hunger, thirst, digestion, excretion, body warmth and circulation. It also relates to the body strength, energy, youth intelligence and executive </a:t>
            </a:r>
            <a:r>
              <a:rPr lang="en-US" dirty="0" smtClean="0"/>
              <a:t>abilities.</a:t>
            </a:r>
          </a:p>
          <a:p>
            <a:r>
              <a:rPr lang="en-US" dirty="0" smtClean="0"/>
              <a:t>The </a:t>
            </a:r>
            <a:r>
              <a:rPr lang="en-US" b="1" i="1" dirty="0" err="1"/>
              <a:t>Kapha</a:t>
            </a:r>
            <a:r>
              <a:rPr lang="en-US" dirty="0"/>
              <a:t> or the water element controls the stability, lubrication, movements, body luster, digestive tract, glands and fluids of the body. </a:t>
            </a:r>
          </a:p>
          <a:p>
            <a:pPr marL="0" indent="0">
              <a:buNone/>
            </a:pPr>
            <a:endParaRPr lang="en-US" dirty="0"/>
          </a:p>
        </p:txBody>
      </p:sp>
      <p:sp>
        <p:nvSpPr>
          <p:cNvPr id="3" name="Title 2"/>
          <p:cNvSpPr>
            <a:spLocks noGrp="1"/>
          </p:cNvSpPr>
          <p:nvPr>
            <p:ph type="title"/>
          </p:nvPr>
        </p:nvSpPr>
        <p:spPr/>
        <p:txBody>
          <a:bodyPr/>
          <a:lstStyle/>
          <a:p>
            <a:r>
              <a:rPr lang="en-US" dirty="0" smtClean="0"/>
              <a:t>Three </a:t>
            </a:r>
            <a:r>
              <a:rPr lang="en-US" dirty="0" err="1" smtClean="0"/>
              <a:t>Doshas</a:t>
            </a:r>
            <a:endParaRPr lang="en-US" dirty="0"/>
          </a:p>
        </p:txBody>
      </p:sp>
    </p:spTree>
    <p:extLst>
      <p:ext uri="{BB962C8B-B14F-4D97-AF65-F5344CB8AC3E}">
        <p14:creationId xmlns:p14="http://schemas.microsoft.com/office/powerpoint/2010/main" val="36512216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Term representative of body metabolism, and comprises of digestion, absorption, and assimilation.  Assimilated food turns into </a:t>
            </a:r>
            <a:r>
              <a:rPr lang="en-US" dirty="0" err="1" smtClean="0"/>
              <a:t>dhatus</a:t>
            </a:r>
            <a:r>
              <a:rPr lang="en-US" dirty="0" smtClean="0"/>
              <a:t> like plasma, blood, muscle, bone, and fat.  Muscle, bone, fat, and seminal fluid in men and </a:t>
            </a:r>
            <a:r>
              <a:rPr lang="en-US" i="1" dirty="0" err="1" smtClean="0"/>
              <a:t>artava</a:t>
            </a:r>
            <a:r>
              <a:rPr lang="en-US" dirty="0" smtClean="0"/>
              <a:t> in women.</a:t>
            </a:r>
          </a:p>
          <a:p>
            <a:r>
              <a:rPr lang="en-US" dirty="0" smtClean="0"/>
              <a:t>In </a:t>
            </a:r>
            <a:r>
              <a:rPr lang="en-US" dirty="0" err="1" smtClean="0"/>
              <a:t>Atharva</a:t>
            </a:r>
            <a:r>
              <a:rPr lang="en-US" dirty="0" smtClean="0"/>
              <a:t> Veda, the 7 </a:t>
            </a:r>
            <a:r>
              <a:rPr lang="en-US" dirty="0" err="1" smtClean="0"/>
              <a:t>dhatus</a:t>
            </a:r>
            <a:r>
              <a:rPr lang="en-US" dirty="0" smtClean="0"/>
              <a:t>/tissues have been referred to as the </a:t>
            </a:r>
            <a:r>
              <a:rPr lang="en-US" dirty="0" err="1" smtClean="0"/>
              <a:t>Sapta</a:t>
            </a:r>
            <a:r>
              <a:rPr lang="en-US" dirty="0" smtClean="0"/>
              <a:t> </a:t>
            </a:r>
            <a:r>
              <a:rPr lang="en-US" dirty="0" err="1" smtClean="0"/>
              <a:t>Matram</a:t>
            </a:r>
            <a:r>
              <a:rPr lang="en-US" dirty="0" smtClean="0"/>
              <a:t>.</a:t>
            </a:r>
          </a:p>
          <a:p>
            <a:r>
              <a:rPr lang="en-US" dirty="0"/>
              <a:t>These are deemed vital for maintaining perfect health and keeping diseases at bay.  Proper excretory functions ensure good health and spirit and increases life span.  </a:t>
            </a:r>
          </a:p>
          <a:p>
            <a:endParaRPr lang="en-US" dirty="0"/>
          </a:p>
        </p:txBody>
      </p:sp>
      <p:sp>
        <p:nvSpPr>
          <p:cNvPr id="3" name="Title 2"/>
          <p:cNvSpPr>
            <a:spLocks noGrp="1"/>
          </p:cNvSpPr>
          <p:nvPr>
            <p:ph type="title"/>
          </p:nvPr>
        </p:nvSpPr>
        <p:spPr/>
        <p:txBody>
          <a:bodyPr/>
          <a:lstStyle/>
          <a:p>
            <a:r>
              <a:rPr lang="en-US" dirty="0" smtClean="0"/>
              <a:t>Digestive Fire, </a:t>
            </a:r>
            <a:r>
              <a:rPr lang="en-US" dirty="0" err="1" smtClean="0"/>
              <a:t>Dhatu</a:t>
            </a:r>
            <a:r>
              <a:rPr lang="en-US" dirty="0" smtClean="0"/>
              <a:t>, &amp; Excretory Functions</a:t>
            </a:r>
            <a:endParaRPr lang="en-US" dirty="0"/>
          </a:p>
        </p:txBody>
      </p:sp>
    </p:spTree>
    <p:extLst>
      <p:ext uri="{BB962C8B-B14F-4D97-AF65-F5344CB8AC3E}">
        <p14:creationId xmlns:p14="http://schemas.microsoft.com/office/powerpoint/2010/main" val="18958404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Being holistic in nature, Ayurveda stresses upon the importance of senses being under the control of mind, which should further be controlled by the soul, and not vice versa.</a:t>
            </a:r>
          </a:p>
          <a:p>
            <a:r>
              <a:rPr lang="en-US" dirty="0" smtClean="0"/>
              <a:t>Yoga/meditation is the way to accomplish that goal.  </a:t>
            </a:r>
            <a:endParaRPr lang="en-US" dirty="0"/>
          </a:p>
        </p:txBody>
      </p:sp>
      <p:sp>
        <p:nvSpPr>
          <p:cNvPr id="3" name="Title 2"/>
          <p:cNvSpPr>
            <a:spLocks noGrp="1"/>
          </p:cNvSpPr>
          <p:nvPr>
            <p:ph type="title"/>
          </p:nvPr>
        </p:nvSpPr>
        <p:spPr/>
        <p:txBody>
          <a:bodyPr/>
          <a:lstStyle/>
          <a:p>
            <a:r>
              <a:rPr lang="en-US" dirty="0" smtClean="0"/>
              <a:t>Senses, Mind, Soul Harmony</a:t>
            </a:r>
            <a:endParaRPr lang="en-US" dirty="0"/>
          </a:p>
        </p:txBody>
      </p:sp>
    </p:spTree>
    <p:extLst>
      <p:ext uri="{BB962C8B-B14F-4D97-AF65-F5344CB8AC3E}">
        <p14:creationId xmlns:p14="http://schemas.microsoft.com/office/powerpoint/2010/main" val="27307359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Vedas source of all knowledge.</a:t>
            </a:r>
          </a:p>
          <a:p>
            <a:r>
              <a:rPr lang="en-US" dirty="0" smtClean="0"/>
              <a:t>Knowledge of God and soul given in perfection, and knowledge of nature in seed form including medical sciences.</a:t>
            </a:r>
          </a:p>
          <a:p>
            <a:pPr lvl="0"/>
            <a:r>
              <a:rPr lang="en-US" b="1" dirty="0" err="1"/>
              <a:t>Rg</a:t>
            </a:r>
            <a:r>
              <a:rPr lang="en-US" b="1" dirty="0"/>
              <a:t> Veda</a:t>
            </a:r>
            <a:r>
              <a:rPr lang="en-US" dirty="0"/>
              <a:t>: There are mantras in this Veda which define the purpose of Ayurveda, qualities of the healer, uses of medications, various parts of the body, </a:t>
            </a:r>
            <a:r>
              <a:rPr lang="en-US" dirty="0" err="1"/>
              <a:t>surgery,</a:t>
            </a:r>
            <a:r>
              <a:rPr lang="en-US" b="1" dirty="0" err="1"/>
              <a:t>various</a:t>
            </a:r>
            <a:r>
              <a:rPr lang="en-US" b="1" dirty="0"/>
              <a:t> natural treatments</a:t>
            </a:r>
            <a:r>
              <a:rPr lang="en-US" dirty="0"/>
              <a:t> such as fire therapy, water therapy, wind therapy, sun therapy, hand-touch therapy and </a:t>
            </a:r>
            <a:r>
              <a:rPr lang="en-US" dirty="0" err="1"/>
              <a:t>yajna</a:t>
            </a:r>
            <a:r>
              <a:rPr lang="en-US" dirty="0"/>
              <a:t> therapy. Also reference given to the treatment of poisoning, parasitology, geriatrics and sleep disorders</a:t>
            </a:r>
            <a:r>
              <a:rPr lang="en-US" dirty="0" smtClean="0"/>
              <a:t>.</a:t>
            </a:r>
            <a:endParaRPr lang="en-US" dirty="0"/>
          </a:p>
        </p:txBody>
      </p:sp>
      <p:sp>
        <p:nvSpPr>
          <p:cNvPr id="3" name="Title 2"/>
          <p:cNvSpPr>
            <a:spLocks noGrp="1"/>
          </p:cNvSpPr>
          <p:nvPr>
            <p:ph type="title"/>
          </p:nvPr>
        </p:nvSpPr>
        <p:spPr/>
        <p:txBody>
          <a:bodyPr/>
          <a:lstStyle/>
          <a:p>
            <a:r>
              <a:rPr lang="en-US" dirty="0" smtClean="0"/>
              <a:t>Ayurveda: History</a:t>
            </a:r>
            <a:endParaRPr lang="en-US" dirty="0"/>
          </a:p>
        </p:txBody>
      </p:sp>
    </p:spTree>
    <p:extLst>
      <p:ext uri="{BB962C8B-B14F-4D97-AF65-F5344CB8AC3E}">
        <p14:creationId xmlns:p14="http://schemas.microsoft.com/office/powerpoint/2010/main" val="38541109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lvl="0"/>
            <a:r>
              <a:rPr lang="en-US" b="1" dirty="0" err="1"/>
              <a:t>Yajur</a:t>
            </a:r>
            <a:r>
              <a:rPr lang="en-US" b="1" dirty="0"/>
              <a:t> Veda</a:t>
            </a:r>
            <a:r>
              <a:rPr lang="en-US" dirty="0"/>
              <a:t>: The mantras in this Veda deal with the qualities and actions of the </a:t>
            </a:r>
            <a:r>
              <a:rPr lang="en-US" i="1" dirty="0"/>
              <a:t>Vaidya </a:t>
            </a:r>
            <a:r>
              <a:rPr lang="en-US" dirty="0"/>
              <a:t>(physician) , names of different medications, parts of the body, geriatrics, and other natural therapies as mentioned in </a:t>
            </a:r>
            <a:r>
              <a:rPr lang="en-US" dirty="0" err="1"/>
              <a:t>Rg</a:t>
            </a:r>
            <a:r>
              <a:rPr lang="en-US" dirty="0"/>
              <a:t> Veda.</a:t>
            </a:r>
          </a:p>
          <a:p>
            <a:pPr lvl="0"/>
            <a:r>
              <a:rPr lang="en-US" b="1" dirty="0"/>
              <a:t>Sam Veda:</a:t>
            </a:r>
            <a:r>
              <a:rPr lang="en-US" dirty="0"/>
              <a:t> There is very little in Sam Veda about medicine.  What is available relates to the qualities and attributes of the healer, few treatments, geriatrics, and how to be energetic. </a:t>
            </a:r>
            <a:endParaRPr lang="en-US" dirty="0" smtClean="0"/>
          </a:p>
          <a:p>
            <a:r>
              <a:rPr lang="en-US" b="1" dirty="0" err="1"/>
              <a:t>Atharv</a:t>
            </a:r>
            <a:r>
              <a:rPr lang="en-US" b="1" dirty="0"/>
              <a:t> Veda</a:t>
            </a:r>
            <a:r>
              <a:rPr lang="en-US" dirty="0"/>
              <a:t>: This is the main basis of Ayurveda.  The subjects relating to Ayurveda in this Veda are the qualities and actions of </a:t>
            </a:r>
            <a:r>
              <a:rPr lang="en-US" i="1" dirty="0"/>
              <a:t>Vaidya</a:t>
            </a:r>
            <a:r>
              <a:rPr lang="en-US" dirty="0"/>
              <a:t>, parts of body, science of longevity, how to be free of illness, urology, sexual dysfunction, parasitology and other infectious diseases, treatment of poisoning, natural therapies such as sun therapy, water therapy, use of certain poisons in treatment, use of animal products, surgery, etc</a:t>
            </a:r>
            <a:r>
              <a:rPr lang="en-US" dirty="0" smtClean="0"/>
              <a:t>.</a:t>
            </a:r>
            <a:endParaRPr lang="en-US" dirty="0"/>
          </a:p>
        </p:txBody>
      </p:sp>
      <p:sp>
        <p:nvSpPr>
          <p:cNvPr id="3" name="Title 2"/>
          <p:cNvSpPr>
            <a:spLocks noGrp="1"/>
          </p:cNvSpPr>
          <p:nvPr>
            <p:ph type="title"/>
          </p:nvPr>
        </p:nvSpPr>
        <p:spPr/>
        <p:txBody>
          <a:bodyPr/>
          <a:lstStyle/>
          <a:p>
            <a:r>
              <a:rPr lang="en-US" dirty="0" smtClean="0"/>
              <a:t>Ayurveda: History</a:t>
            </a:r>
            <a:endParaRPr lang="en-US" dirty="0"/>
          </a:p>
        </p:txBody>
      </p:sp>
    </p:spTree>
    <p:extLst>
      <p:ext uri="{BB962C8B-B14F-4D97-AF65-F5344CB8AC3E}">
        <p14:creationId xmlns:p14="http://schemas.microsoft.com/office/powerpoint/2010/main" val="41801882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i="1" dirty="0" err="1"/>
              <a:t>Brahamas</a:t>
            </a:r>
            <a:r>
              <a:rPr lang="en-US" i="1" dirty="0"/>
              <a:t> </a:t>
            </a:r>
            <a:r>
              <a:rPr lang="en-US" i="1" dirty="0" err="1"/>
              <a:t>granths</a:t>
            </a:r>
            <a:r>
              <a:rPr lang="en-US" dirty="0"/>
              <a:t> state that the illnesses are more prevalent during change of seasons. Therefore, doing </a:t>
            </a:r>
            <a:r>
              <a:rPr lang="en-US" dirty="0" err="1"/>
              <a:t>Yajna</a:t>
            </a:r>
            <a:r>
              <a:rPr lang="en-US" dirty="0"/>
              <a:t> 4 times a year (</a:t>
            </a:r>
            <a:r>
              <a:rPr lang="en-US" i="1" dirty="0" err="1"/>
              <a:t>chaturmasa</a:t>
            </a:r>
            <a:r>
              <a:rPr lang="en-US" i="1" dirty="0"/>
              <a:t> </a:t>
            </a:r>
            <a:r>
              <a:rPr lang="en-US" i="1" dirty="0" err="1"/>
              <a:t>yajna</a:t>
            </a:r>
            <a:r>
              <a:rPr lang="en-US" dirty="0"/>
              <a:t>) was prescribed to reduce such illnesses. Also the food ingested was changed based on the season. Subsequent literature is somewhat scratchy until the time of </a:t>
            </a:r>
            <a:r>
              <a:rPr lang="en-US" i="1" dirty="0" err="1"/>
              <a:t>Aitareya</a:t>
            </a:r>
            <a:r>
              <a:rPr lang="en-US" i="1" dirty="0"/>
              <a:t> </a:t>
            </a:r>
            <a:r>
              <a:rPr lang="en-US" i="1" dirty="0" err="1"/>
              <a:t>Punarvasu</a:t>
            </a:r>
            <a:r>
              <a:rPr lang="en-US" dirty="0"/>
              <a:t>. One of his students was </a:t>
            </a:r>
            <a:r>
              <a:rPr lang="en-US" i="1" dirty="0" err="1"/>
              <a:t>Agnivesa</a:t>
            </a:r>
            <a:r>
              <a:rPr lang="en-US" dirty="0"/>
              <a:t> and he wrote </a:t>
            </a:r>
            <a:r>
              <a:rPr lang="en-US" i="1" dirty="0" err="1"/>
              <a:t>Agnivesa</a:t>
            </a:r>
            <a:r>
              <a:rPr lang="en-US" i="1" dirty="0"/>
              <a:t> </a:t>
            </a:r>
            <a:r>
              <a:rPr lang="en-US" i="1" dirty="0" err="1"/>
              <a:t>Samhita</a:t>
            </a:r>
            <a:r>
              <a:rPr lang="en-US" dirty="0"/>
              <a:t>. It is on the basis of this scripture that </a:t>
            </a:r>
            <a:r>
              <a:rPr lang="en-US" b="1" dirty="0"/>
              <a:t>Sage </a:t>
            </a:r>
            <a:r>
              <a:rPr lang="en-US" b="1" dirty="0" err="1"/>
              <a:t>Charak</a:t>
            </a:r>
            <a:r>
              <a:rPr lang="en-US" dirty="0"/>
              <a:t> </a:t>
            </a:r>
            <a:r>
              <a:rPr lang="en-US" dirty="0" smtClean="0"/>
              <a:t>(one who has traveled and learned) wrote </a:t>
            </a:r>
            <a:r>
              <a:rPr lang="en-US" dirty="0"/>
              <a:t>his book </a:t>
            </a:r>
            <a:r>
              <a:rPr lang="en-US" i="1" dirty="0" err="1"/>
              <a:t>charak</a:t>
            </a:r>
            <a:r>
              <a:rPr lang="en-US" i="1" dirty="0"/>
              <a:t> </a:t>
            </a:r>
            <a:r>
              <a:rPr lang="en-US" i="1" dirty="0" err="1"/>
              <a:t>Samhita</a:t>
            </a:r>
            <a:r>
              <a:rPr lang="en-US" dirty="0"/>
              <a:t>. The last 17 chapters of </a:t>
            </a:r>
            <a:r>
              <a:rPr lang="en-US" dirty="0" err="1"/>
              <a:t>Charak</a:t>
            </a:r>
            <a:r>
              <a:rPr lang="en-US" dirty="0"/>
              <a:t> </a:t>
            </a:r>
            <a:r>
              <a:rPr lang="en-US" dirty="0" err="1"/>
              <a:t>Samhita</a:t>
            </a:r>
            <a:r>
              <a:rPr lang="en-US" dirty="0"/>
              <a:t> are additions by </a:t>
            </a:r>
            <a:r>
              <a:rPr lang="en-US" i="1" dirty="0" err="1"/>
              <a:t>Dridhabala</a:t>
            </a:r>
            <a:r>
              <a:rPr lang="en-US" i="1" dirty="0"/>
              <a:t>.</a:t>
            </a:r>
            <a:r>
              <a:rPr lang="en-US" dirty="0"/>
              <a:t> This book deals with medicine. </a:t>
            </a:r>
            <a:endParaRPr lang="en-US" dirty="0"/>
          </a:p>
        </p:txBody>
      </p:sp>
      <p:sp>
        <p:nvSpPr>
          <p:cNvPr id="3" name="Title 2"/>
          <p:cNvSpPr>
            <a:spLocks noGrp="1"/>
          </p:cNvSpPr>
          <p:nvPr>
            <p:ph type="title"/>
          </p:nvPr>
        </p:nvSpPr>
        <p:spPr/>
        <p:txBody>
          <a:bodyPr/>
          <a:lstStyle/>
          <a:p>
            <a:r>
              <a:rPr lang="en-US" dirty="0" smtClean="0"/>
              <a:t>Ayurveda: History</a:t>
            </a:r>
            <a:endParaRPr lang="en-US" dirty="0"/>
          </a:p>
        </p:txBody>
      </p:sp>
    </p:spTree>
    <p:extLst>
      <p:ext uri="{BB962C8B-B14F-4D97-AF65-F5344CB8AC3E}">
        <p14:creationId xmlns:p14="http://schemas.microsoft.com/office/powerpoint/2010/main" val="401641982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54</TotalTime>
  <Words>2666</Words>
  <Application>Microsoft Office PowerPoint</Application>
  <PresentationFormat>On-screen Show (4:3)</PresentationFormat>
  <Paragraphs>74</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Hardcover</vt:lpstr>
      <vt:lpstr>Medical Science in the Vedas</vt:lpstr>
      <vt:lpstr>Ayurveda: Definition</vt:lpstr>
      <vt:lpstr>Health: Definition</vt:lpstr>
      <vt:lpstr>Three Doshas</vt:lpstr>
      <vt:lpstr>Digestive Fire, Dhatu, &amp; Excretory Functions</vt:lpstr>
      <vt:lpstr>Senses, Mind, Soul Harmony</vt:lpstr>
      <vt:lpstr>Ayurveda: History</vt:lpstr>
      <vt:lpstr>Ayurveda: History</vt:lpstr>
      <vt:lpstr>Ayurveda: History</vt:lpstr>
      <vt:lpstr>Ayurveda: History</vt:lpstr>
      <vt:lpstr>Ayurveda: History</vt:lpstr>
      <vt:lpstr>Ayurveda: 8 Parts</vt:lpstr>
      <vt:lpstr>Ayurveda: 8 Parts</vt:lpstr>
      <vt:lpstr>Ayurveda: 8 Parts</vt:lpstr>
      <vt:lpstr>Medical Science References</vt:lpstr>
      <vt:lpstr>Medical Science References</vt:lpstr>
      <vt:lpstr>Medical Science References</vt:lpstr>
      <vt:lpstr>Medical Science References</vt:lpstr>
      <vt:lpstr>Medical Science References</vt:lpstr>
      <vt:lpstr>Medical Science References</vt:lpstr>
      <vt:lpstr>Summary</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Medical Science in the Vedas</dc:title>
  <dc:creator>ramesh</dc:creator>
  <cp:lastModifiedBy>ramesh</cp:lastModifiedBy>
  <cp:revision>7</cp:revision>
  <dcterms:created xsi:type="dcterms:W3CDTF">2014-07-22T01:11:46Z</dcterms:created>
  <dcterms:modified xsi:type="dcterms:W3CDTF">2014-07-22T02:06:28Z</dcterms:modified>
</cp:coreProperties>
</file>